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65" r:id="rId6"/>
    <p:sldId id="259" r:id="rId7"/>
    <p:sldId id="266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58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66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24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20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2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43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18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6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0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99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01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DB1DE-424D-45E9-AE00-402871C2CC2C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1489-64F5-47DE-AB92-B6812AF4C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91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60" y="3126811"/>
            <a:ext cx="1359018" cy="13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54331"/>
              </p:ext>
            </p:extLst>
          </p:nvPr>
        </p:nvGraphicFramePr>
        <p:xfrm>
          <a:off x="9031015" y="3026338"/>
          <a:ext cx="1271025" cy="1235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Bitkép" r:id="rId4" imgW="663138" imgH="640135" progId="Paint.Picture">
                  <p:embed/>
                </p:oleObj>
              </mc:Choice>
              <mc:Fallback>
                <p:oleObj name="Bitkép" r:id="rId4" imgW="663138" imgH="64013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015" y="3026338"/>
                        <a:ext cx="1271025" cy="12355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9049" y="2197235"/>
            <a:ext cx="119969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9049" y="2299173"/>
            <a:ext cx="119969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Ő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hu-HU" altLang="hu-H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u-HU" altLang="hu-H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eletkezésének története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9049" y="3943485"/>
            <a:ext cx="119969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130379" y="3204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692346" y="35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804600" y="1276459"/>
            <a:ext cx="6096000" cy="8053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endParaRPr lang="hu-H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hu-H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90831" y="5735136"/>
            <a:ext cx="209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7030A0"/>
                </a:solidFill>
              </a:rPr>
              <a:t>Készítette: Csuka Veronika</a:t>
            </a:r>
            <a:endParaRPr lang="hu-HU" sz="1400" dirty="0">
              <a:solidFill>
                <a:srgbClr val="7030A0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600" y="5551917"/>
            <a:ext cx="60965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00" y="371028"/>
            <a:ext cx="1099185" cy="9448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28352"/>
              </p:ext>
            </p:extLst>
          </p:nvPr>
        </p:nvGraphicFramePr>
        <p:xfrm>
          <a:off x="4051487" y="363408"/>
          <a:ext cx="10096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Bitkép" r:id="rId4" imgW="1386667" imgH="1409822" progId="Paint.Picture">
                  <p:embed/>
                </p:oleObj>
              </mc:Choice>
              <mc:Fallback>
                <p:oleObj name="Bitkép" r:id="rId4" imgW="1386667" imgH="14098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487" y="363408"/>
                        <a:ext cx="10096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62" y="363408"/>
            <a:ext cx="1131570" cy="9372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30824"/>
              </p:ext>
            </p:extLst>
          </p:nvPr>
        </p:nvGraphicFramePr>
        <p:xfrm>
          <a:off x="6835375" y="310068"/>
          <a:ext cx="1019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Bitkép" r:id="rId7" imgW="1440305" imgH="1386667" progId="Paint.Picture">
                  <p:embed/>
                </p:oleObj>
              </mc:Choice>
              <mc:Fallback>
                <p:oleObj name="Bitkép" r:id="rId7" imgW="1440305" imgH="138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375" y="310068"/>
                        <a:ext cx="10191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93" y="301152"/>
            <a:ext cx="1131570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églalap 6"/>
          <p:cNvSpPr/>
          <p:nvPr/>
        </p:nvSpPr>
        <p:spPr>
          <a:xfrm>
            <a:off x="2952302" y="1768825"/>
            <a:ext cx="6096000" cy="30675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Játékház </a:t>
            </a:r>
            <a:endParaRPr lang="hu-HU" sz="11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ímű képes </a:t>
            </a:r>
            <a:r>
              <a:rPr lang="hu-H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olvasókönyvhöz </a:t>
            </a:r>
            <a:r>
              <a:rPr lang="hu-H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készült segédanyagunkat</a:t>
            </a:r>
            <a:r>
              <a:rPr lang="hu-H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mindazoknak ajánljuk, </a:t>
            </a:r>
            <a:r>
              <a:rPr lang="hu-H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akik </a:t>
            </a:r>
            <a:r>
              <a:rPr lang="hu-H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Meixner Ildikó által kidolgozott betűtanítási módszer </a:t>
            </a:r>
            <a:r>
              <a:rPr lang="hu-H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szerint haladnak. A tanítók mellett, a pedagógiai asszisztenseknek, és a szülőknek is, hiszen ők gyakorolnak a gyermekekkel nap, mint nap. </a:t>
            </a:r>
          </a:p>
          <a:p>
            <a:pPr algn="ctr">
              <a:spcAft>
                <a:spcPts val="8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120466" y="3803462"/>
            <a:ext cx="115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hu-H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2" y="5119209"/>
            <a:ext cx="1099185" cy="9448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72585"/>
              </p:ext>
            </p:extLst>
          </p:nvPr>
        </p:nvGraphicFramePr>
        <p:xfrm>
          <a:off x="4286265" y="5065843"/>
          <a:ext cx="10096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Bitkép" r:id="rId10" imgW="1386667" imgH="1409822" progId="Paint.Picture">
                  <p:embed/>
                </p:oleObj>
              </mc:Choice>
              <mc:Fallback>
                <p:oleObj name="Bitkép" r:id="rId10" imgW="1386667" imgH="14098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65" y="5065843"/>
                        <a:ext cx="10096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Kép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57" y="5064705"/>
            <a:ext cx="1131570" cy="9372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36481"/>
              </p:ext>
            </p:extLst>
          </p:nvPr>
        </p:nvGraphicFramePr>
        <p:xfrm>
          <a:off x="7061916" y="5008271"/>
          <a:ext cx="1019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Bitkép" r:id="rId11" imgW="1440305" imgH="1386667" progId="Paint.Picture">
                  <p:embed/>
                </p:oleObj>
              </mc:Choice>
              <mc:Fallback>
                <p:oleObj name="Bitkép" r:id="rId11" imgW="1440305" imgH="138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916" y="5008271"/>
                        <a:ext cx="10191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Kép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26" y="5008271"/>
            <a:ext cx="1131570" cy="9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26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51437" y="539935"/>
            <a:ext cx="6096000" cy="18569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Meixner Ildikó módszerének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egyik sajátossága, hogy a betűtanításnál a hármas bevésést veszi alapul, tehát az alábbi három érzékelési terület együttes hatását: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41" y="2370424"/>
            <a:ext cx="7275555" cy="35459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áromszög 3"/>
          <p:cNvSpPr/>
          <p:nvPr/>
        </p:nvSpPr>
        <p:spPr>
          <a:xfrm>
            <a:off x="5247502" y="3019531"/>
            <a:ext cx="2660820" cy="2219733"/>
          </a:xfrm>
          <a:prstGeom prst="triangle">
            <a:avLst>
              <a:gd name="adj" fmla="val 479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58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kiindulópont</a:t>
            </a:r>
            <a:endParaRPr lang="hu-H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2598" y="1711232"/>
            <a:ext cx="2450804" cy="398103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427204" y="6011817"/>
            <a:ext cx="9926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ötletet számomra </a:t>
            </a:r>
            <a:r>
              <a:rPr lang="hu-H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Farkas </a:t>
            </a:r>
            <a:r>
              <a:rPr lang="hu-H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Brigitta </a:t>
            </a:r>
            <a:r>
              <a:rPr lang="hu-H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Szili Ágnes </a:t>
            </a:r>
            <a:r>
              <a:rPr lang="hu-H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utazó gyógypedagógusaink által </a:t>
            </a:r>
            <a:r>
              <a:rPr lang="hu-H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átszerkesztett olvasókönyvi oldal adta, </a:t>
            </a:r>
            <a:r>
              <a:rPr lang="hu-H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melyet egy negyedikes kisfiú diszlexia reedukációja során alkalmaztak.</a:t>
            </a:r>
            <a:endParaRPr lang="hu-HU" sz="1600" dirty="0"/>
          </a:p>
        </p:txBody>
      </p:sp>
      <p:sp>
        <p:nvSpPr>
          <p:cNvPr id="9" name="Jobbra nyíl 8"/>
          <p:cNvSpPr/>
          <p:nvPr/>
        </p:nvSpPr>
        <p:spPr>
          <a:xfrm>
            <a:off x="5093400" y="1453969"/>
            <a:ext cx="1103871" cy="354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197943" y="13606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Meixner módszer sajátosságainak </a:t>
            </a:r>
            <a:r>
              <a:rPr lang="hu-H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megfelelő betűkártya</a:t>
            </a:r>
            <a:endParaRPr lang="hu-H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778343" y="1341900"/>
            <a:ext cx="253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Differenciált tananyag</a:t>
            </a:r>
            <a:endParaRPr lang="hu-H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61" y="2415384"/>
            <a:ext cx="3423493" cy="14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CSAPATMUNKA</a:t>
            </a:r>
            <a:endParaRPr lang="hu-H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Kiss Csilla</a:t>
            </a:r>
            <a:r>
              <a:rPr lang="hu-H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helyettesem, logopédusként </a:t>
            </a:r>
            <a:r>
              <a:rPr lang="hu-H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kezdettől</a:t>
            </a:r>
            <a:r>
              <a:rPr lang="hu-H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fogva támogatta az ötletet. </a:t>
            </a:r>
          </a:p>
          <a:p>
            <a:r>
              <a:rPr lang="hu-H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Így, négyen, Farkas Brigittával és Szili Ágival elosztottuk egymás között az ABC- t, és megszerkesztettük a kártyákat, a Játékház olvasókönyv letöltött változatának, valamint a Játékház képzésen közzétett fonetikai leírások felhasználásával.</a:t>
            </a:r>
          </a:p>
          <a:p>
            <a:endParaRPr lang="hu-H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825" t="3812" r="4298" b="-2199"/>
          <a:stretch/>
        </p:blipFill>
        <p:spPr>
          <a:xfrm rot="20625558">
            <a:off x="3528015" y="3405898"/>
            <a:ext cx="996778" cy="14745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4013" t="7545" r="2086"/>
          <a:stretch/>
        </p:blipFill>
        <p:spPr>
          <a:xfrm>
            <a:off x="4808627" y="2991827"/>
            <a:ext cx="963827" cy="135394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3305" r="4958" b="4280"/>
          <a:stretch/>
        </p:blipFill>
        <p:spPr>
          <a:xfrm rot="961386">
            <a:off x="6055652" y="3427686"/>
            <a:ext cx="914401" cy="147405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561891" y="5282969"/>
            <a:ext cx="70301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rgbClr val="0070C0"/>
                </a:solidFill>
              </a:rPr>
              <a:t>https://www.tankonyvkatalogus.hu/pdf/NT-98488_MT_1__teljes.pdf</a:t>
            </a:r>
          </a:p>
        </p:txBody>
      </p:sp>
    </p:spTree>
    <p:extLst>
      <p:ext uri="{BB962C8B-B14F-4D97-AF65-F5344CB8AC3E}">
        <p14:creationId xmlns:p14="http://schemas.microsoft.com/office/powerpoint/2010/main" val="328334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lagnyíl lefelé 8"/>
          <p:cNvSpPr/>
          <p:nvPr/>
        </p:nvSpPr>
        <p:spPr>
          <a:xfrm rot="5400000">
            <a:off x="8274846" y="4553674"/>
            <a:ext cx="120120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alagnyíl felfelé 10"/>
          <p:cNvSpPr/>
          <p:nvPr/>
        </p:nvSpPr>
        <p:spPr>
          <a:xfrm rot="5400000">
            <a:off x="2105388" y="4537574"/>
            <a:ext cx="1201202" cy="7660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108523" y="1020250"/>
            <a:ext cx="2059769" cy="3522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 smtClean="0">
              <a:solidFill>
                <a:schemeClr val="tx1"/>
              </a:solidFill>
            </a:endParaRPr>
          </a:p>
          <a:p>
            <a:pPr algn="ctr"/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betűtanítást végző pedagógusok, gyógypedagógusok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tapasztalatai alapján</a:t>
            </a:r>
          </a:p>
          <a:p>
            <a:pPr algn="ctr"/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433752" y="1040411"/>
            <a:ext cx="2075935" cy="35018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artikuláció fejlesztése során alkalmazott logopédusi </a:t>
            </a:r>
            <a:r>
              <a:rPr lang="hu-H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 bevonásával</a:t>
            </a:r>
            <a:endParaRPr lang="hu-H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742304" y="3207056"/>
            <a:ext cx="7922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289" y="3708673"/>
            <a:ext cx="713072" cy="772495"/>
          </a:xfrm>
          <a:prstGeom prst="rect">
            <a:avLst/>
          </a:prstGeom>
        </p:spPr>
      </p:pic>
      <p:pic>
        <p:nvPicPr>
          <p:cNvPr id="19" name="Kép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21" y="4614634"/>
            <a:ext cx="63246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636" y="4612798"/>
            <a:ext cx="666667" cy="638095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4877562" y="4639459"/>
            <a:ext cx="2326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Kapu a szád. </a:t>
            </a:r>
            <a:endParaRPr lang="hu-HU" sz="32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394380" y="238584"/>
            <a:ext cx="9454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betű-hang kapcsolatot megerősítő „súgó” megfogalmazása</a:t>
            </a:r>
            <a:endParaRPr lang="hu-H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76648" y="5547860"/>
            <a:ext cx="10783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gyermekeknek szánt „súgók” alapját a betűtanítási gyakorlatomban alkalmazott spontán segítségnyújtási módok képezték, melyeket közösen is átgondoltunk, és pontosítottunk.</a:t>
            </a:r>
          </a:p>
        </p:txBody>
      </p:sp>
    </p:spTree>
    <p:extLst>
      <p:ext uri="{BB962C8B-B14F-4D97-AF65-F5344CB8AC3E}">
        <p14:creationId xmlns:p14="http://schemas.microsoft.com/office/powerpoint/2010/main" val="340879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gyermeknek készült kártyacsomag megszületése</a:t>
            </a:r>
            <a:endParaRPr lang="hu-H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Miután elkészültek a betűt, a hívóképet, vagy a szájállást, valamint a képzési mozzanat leírását tartalmazó kártyák, és megírtam az előszót, megkértem </a:t>
            </a:r>
            <a:r>
              <a:rPr lang="hu-H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Szakácsné Kupeczki Éva </a:t>
            </a:r>
            <a:r>
              <a:rPr lang="hu-H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logopédus kolléganőnket, hogy nézze át az anyagot. Évi nagy szakértelemmel végleges formába öntötte az egészet, és megalkotta az egyszerűsített kártyacsomagot a gyermekek számára.</a:t>
            </a:r>
            <a:endParaRPr lang="hu-H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417" y="3356491"/>
            <a:ext cx="4412246" cy="22459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8300"/>
            <a:ext cx="5666508" cy="2344092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6552435" y="40012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88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285</Words>
  <Application>Microsoft Office PowerPoint</Application>
  <PresentationFormat>Szélesvásznú</PresentationFormat>
  <Paragraphs>33</Paragraphs>
  <Slides>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Office-téma</vt:lpstr>
      <vt:lpstr>Bitkép</vt:lpstr>
      <vt:lpstr>PowerPoint-bemutató</vt:lpstr>
      <vt:lpstr>PowerPoint-bemutató</vt:lpstr>
      <vt:lpstr>PowerPoint-bemutató</vt:lpstr>
      <vt:lpstr>A kiindulópont</vt:lpstr>
      <vt:lpstr>CSAPATMUNKA</vt:lpstr>
      <vt:lpstr>PowerPoint-bemutató</vt:lpstr>
      <vt:lpstr>A gyermeknek készült kártyacsomag megszületése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BESZÉLŐ KÉPEK</dc:title>
  <dc:creator>user</dc:creator>
  <cp:lastModifiedBy>könyvtár</cp:lastModifiedBy>
  <cp:revision>36</cp:revision>
  <dcterms:created xsi:type="dcterms:W3CDTF">2021-05-12T12:45:44Z</dcterms:created>
  <dcterms:modified xsi:type="dcterms:W3CDTF">2021-09-21T09:38:29Z</dcterms:modified>
</cp:coreProperties>
</file>